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5"/>
  </p:notesMasterIdLst>
  <p:sldIdLst>
    <p:sldId id="256" r:id="rId2"/>
    <p:sldId id="281" r:id="rId3"/>
    <p:sldId id="258" r:id="rId4"/>
    <p:sldId id="263" r:id="rId5"/>
    <p:sldId id="264" r:id="rId6"/>
    <p:sldId id="267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82" r:id="rId15"/>
    <p:sldId id="275" r:id="rId16"/>
    <p:sldId id="276" r:id="rId17"/>
    <p:sldId id="279" r:id="rId18"/>
    <p:sldId id="283" r:id="rId19"/>
    <p:sldId id="277" r:id="rId20"/>
    <p:sldId id="278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285"/>
    <a:srgbClr val="006666"/>
    <a:srgbClr val="292929"/>
    <a:srgbClr val="333333"/>
    <a:srgbClr val="00808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28" autoAdjust="0"/>
  </p:normalViewPr>
  <p:slideViewPr>
    <p:cSldViewPr>
      <p:cViewPr varScale="1">
        <p:scale>
          <a:sx n="70" d="100"/>
          <a:sy n="70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3BAD1-AE83-4BF3-9B86-08C911BC8168}" type="doc">
      <dgm:prSet loTypeId="urn:microsoft.com/office/officeart/2005/8/layout/target3" loCatId="relationship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164C9838-5AF4-48B6-9F7F-5A4A5FA38419}">
      <dgm:prSet custT="1"/>
      <dgm:spPr/>
      <dgm:t>
        <a:bodyPr/>
        <a:lstStyle/>
        <a:p>
          <a:pPr algn="ctr" rtl="0"/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1. История первых русских карикатур и           сатирических иллюстраций</a:t>
          </a:r>
          <a:endParaRPr lang="ru-RU" sz="2800" dirty="0">
            <a:solidFill>
              <a:schemeClr val="accent2">
                <a:lumMod val="50000"/>
              </a:schemeClr>
            </a:solidFill>
            <a:latin typeface="Monotype Corsiva" pitchFamily="66" charset="0"/>
          </a:endParaRPr>
        </a:p>
      </dgm:t>
    </dgm:pt>
    <dgm:pt modelId="{FEFA5DF3-FCB8-4787-B0B0-4FAC4FBCFC42}" type="parTrans" cxnId="{8CF083A9-B380-42BE-BEF7-9B5A2B8D99FB}">
      <dgm:prSet/>
      <dgm:spPr/>
      <dgm:t>
        <a:bodyPr/>
        <a:lstStyle/>
        <a:p>
          <a:endParaRPr lang="ru-RU"/>
        </a:p>
      </dgm:t>
    </dgm:pt>
    <dgm:pt modelId="{6A0E2691-300A-4A8A-8F5A-01877CF1896A}" type="sibTrans" cxnId="{8CF083A9-B380-42BE-BEF7-9B5A2B8D99FB}">
      <dgm:prSet/>
      <dgm:spPr/>
      <dgm:t>
        <a:bodyPr/>
        <a:lstStyle/>
        <a:p>
          <a:endParaRPr lang="ru-RU"/>
        </a:p>
      </dgm:t>
    </dgm:pt>
    <dgm:pt modelId="{EC7E3FA2-C631-42D9-AEB5-2C5B2D9F2715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2. Карикатуры в Отечественной войне                                            1812 г.</a:t>
          </a:r>
          <a:endParaRPr lang="ru-RU" sz="2800" dirty="0">
            <a:solidFill>
              <a:schemeClr val="accent2">
                <a:lumMod val="50000"/>
              </a:schemeClr>
            </a:solidFill>
            <a:latin typeface="Monotype Corsiva" pitchFamily="66" charset="0"/>
          </a:endParaRPr>
        </a:p>
      </dgm:t>
    </dgm:pt>
    <dgm:pt modelId="{EC2E6A8F-E081-4079-B328-C6516C732239}" type="parTrans" cxnId="{496D9908-7928-4B50-89F0-D93EBFDD3FC6}">
      <dgm:prSet/>
      <dgm:spPr/>
      <dgm:t>
        <a:bodyPr/>
        <a:lstStyle/>
        <a:p>
          <a:endParaRPr lang="ru-RU"/>
        </a:p>
      </dgm:t>
    </dgm:pt>
    <dgm:pt modelId="{7B417EA4-65D2-492B-847C-B609AB74944B}" type="sibTrans" cxnId="{496D9908-7928-4B50-89F0-D93EBFDD3FC6}">
      <dgm:prSet/>
      <dgm:spPr/>
      <dgm:t>
        <a:bodyPr/>
        <a:lstStyle/>
        <a:p>
          <a:endParaRPr lang="ru-RU"/>
        </a:p>
      </dgm:t>
    </dgm:pt>
    <dgm:pt modelId="{3C823886-FE8C-4EF3-9D3F-1A7CA4B91195}">
      <dgm:prSet/>
      <dgm:spPr/>
      <dgm:t>
        <a:bodyPr/>
        <a:lstStyle/>
        <a:p>
          <a:pPr rtl="0"/>
          <a:r>
            <a:rPr lang="ru-RU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3.  Скульптор и график  И.И. </a:t>
          </a:r>
          <a:r>
            <a:rPr lang="ru-RU" b="1" dirty="0" err="1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Теребенёв</a:t>
          </a:r>
          <a:endParaRPr lang="ru-RU" b="1" dirty="0">
            <a:solidFill>
              <a:schemeClr val="accent2">
                <a:lumMod val="50000"/>
              </a:schemeClr>
            </a:solidFill>
            <a:latin typeface="Monotype Corsiva" pitchFamily="66" charset="0"/>
          </a:endParaRPr>
        </a:p>
      </dgm:t>
    </dgm:pt>
    <dgm:pt modelId="{1563B1CD-9AE7-4A8A-A5CB-CF49CA45480D}" type="parTrans" cxnId="{36E31AB7-7AE3-40E4-AC9B-F10AB9D9F734}">
      <dgm:prSet/>
      <dgm:spPr/>
      <dgm:t>
        <a:bodyPr/>
        <a:lstStyle/>
        <a:p>
          <a:endParaRPr lang="ru-RU"/>
        </a:p>
      </dgm:t>
    </dgm:pt>
    <dgm:pt modelId="{FBBE0B60-B26A-4DAC-A104-395327C0D437}" type="sibTrans" cxnId="{36E31AB7-7AE3-40E4-AC9B-F10AB9D9F734}">
      <dgm:prSet/>
      <dgm:spPr/>
      <dgm:t>
        <a:bodyPr/>
        <a:lstStyle/>
        <a:p>
          <a:endParaRPr lang="ru-RU"/>
        </a:p>
      </dgm:t>
    </dgm:pt>
    <dgm:pt modelId="{EF5E9066-3F13-4FE1-8365-2C4B3FAE1D8D}">
      <dgm:prSet custT="1"/>
      <dgm:spPr/>
      <dgm:t>
        <a:bodyPr/>
        <a:lstStyle/>
        <a:p>
          <a:pPr algn="l" rtl="0"/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4. </a:t>
          </a:r>
          <a:r>
            <a:rPr lang="ru-RU" sz="2800" b="1" dirty="0" err="1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Теребенёвская</a:t>
          </a:r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 азбука</a:t>
          </a:r>
          <a:endParaRPr lang="ru-RU" sz="2800" b="0" dirty="0">
            <a:solidFill>
              <a:schemeClr val="accent2">
                <a:lumMod val="50000"/>
              </a:schemeClr>
            </a:solidFill>
            <a:latin typeface="Monotype Corsiva" pitchFamily="66" charset="0"/>
          </a:endParaRPr>
        </a:p>
      </dgm:t>
    </dgm:pt>
    <dgm:pt modelId="{1675F47D-2B8C-4DDD-B119-955B0B532915}" type="parTrans" cxnId="{5D36C605-63EB-47A8-807A-092B88373313}">
      <dgm:prSet/>
      <dgm:spPr/>
      <dgm:t>
        <a:bodyPr/>
        <a:lstStyle/>
        <a:p>
          <a:endParaRPr lang="ru-RU"/>
        </a:p>
      </dgm:t>
    </dgm:pt>
    <dgm:pt modelId="{BD319A50-0B35-4439-8717-22ED960B48A4}" type="sibTrans" cxnId="{5D36C605-63EB-47A8-807A-092B88373313}">
      <dgm:prSet/>
      <dgm:spPr/>
      <dgm:t>
        <a:bodyPr/>
        <a:lstStyle/>
        <a:p>
          <a:endParaRPr lang="ru-RU"/>
        </a:p>
      </dgm:t>
    </dgm:pt>
    <dgm:pt modelId="{E158FFD6-0B50-41EB-B654-F1E905DA2A11}" type="pres">
      <dgm:prSet presAssocID="{5E63BAD1-AE83-4BF3-9B86-08C911BC816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6051EF-3123-49C7-A0A2-12CD488C2684}" type="pres">
      <dgm:prSet presAssocID="{164C9838-5AF4-48B6-9F7F-5A4A5FA38419}" presName="circle1" presStyleLbl="node1" presStyleIdx="0" presStyleCnt="4"/>
      <dgm:spPr/>
    </dgm:pt>
    <dgm:pt modelId="{82F86448-8218-4A5C-8DAC-24725427500D}" type="pres">
      <dgm:prSet presAssocID="{164C9838-5AF4-48B6-9F7F-5A4A5FA38419}" presName="space" presStyleCnt="0"/>
      <dgm:spPr/>
    </dgm:pt>
    <dgm:pt modelId="{8080F57F-1892-4B73-9E4F-9FAC23658BC5}" type="pres">
      <dgm:prSet presAssocID="{164C9838-5AF4-48B6-9F7F-5A4A5FA38419}" presName="rect1" presStyleLbl="alignAcc1" presStyleIdx="0" presStyleCnt="4"/>
      <dgm:spPr/>
      <dgm:t>
        <a:bodyPr/>
        <a:lstStyle/>
        <a:p>
          <a:endParaRPr lang="ru-RU"/>
        </a:p>
      </dgm:t>
    </dgm:pt>
    <dgm:pt modelId="{FF965DC8-7A92-4D2D-BD98-82827815F436}" type="pres">
      <dgm:prSet presAssocID="{EC7E3FA2-C631-42D9-AEB5-2C5B2D9F2715}" presName="vertSpace2" presStyleLbl="node1" presStyleIdx="0" presStyleCnt="4"/>
      <dgm:spPr/>
    </dgm:pt>
    <dgm:pt modelId="{45C061B3-DED2-49F1-90D6-2801000DB06D}" type="pres">
      <dgm:prSet presAssocID="{EC7E3FA2-C631-42D9-AEB5-2C5B2D9F2715}" presName="circle2" presStyleLbl="node1" presStyleIdx="1" presStyleCnt="4"/>
      <dgm:spPr/>
    </dgm:pt>
    <dgm:pt modelId="{898009F9-A7C5-4FA6-99CF-6478BA6271C9}" type="pres">
      <dgm:prSet presAssocID="{EC7E3FA2-C631-42D9-AEB5-2C5B2D9F2715}" presName="rect2" presStyleLbl="alignAcc1" presStyleIdx="1" presStyleCnt="4"/>
      <dgm:spPr/>
      <dgm:t>
        <a:bodyPr/>
        <a:lstStyle/>
        <a:p>
          <a:endParaRPr lang="ru-RU"/>
        </a:p>
      </dgm:t>
    </dgm:pt>
    <dgm:pt modelId="{3151AE7C-ECEF-4A85-A472-26870A51159A}" type="pres">
      <dgm:prSet presAssocID="{3C823886-FE8C-4EF3-9D3F-1A7CA4B91195}" presName="vertSpace3" presStyleLbl="node1" presStyleIdx="1" presStyleCnt="4"/>
      <dgm:spPr/>
    </dgm:pt>
    <dgm:pt modelId="{3FCEF56E-C283-4555-86DA-987B070639D6}" type="pres">
      <dgm:prSet presAssocID="{3C823886-FE8C-4EF3-9D3F-1A7CA4B91195}" presName="circle3" presStyleLbl="node1" presStyleIdx="2" presStyleCnt="4"/>
      <dgm:spPr/>
    </dgm:pt>
    <dgm:pt modelId="{630FEB50-CDA3-4796-8EEF-3A64F3FF10DD}" type="pres">
      <dgm:prSet presAssocID="{3C823886-FE8C-4EF3-9D3F-1A7CA4B91195}" presName="rect3" presStyleLbl="alignAcc1" presStyleIdx="2" presStyleCnt="4"/>
      <dgm:spPr/>
      <dgm:t>
        <a:bodyPr/>
        <a:lstStyle/>
        <a:p>
          <a:endParaRPr lang="ru-RU"/>
        </a:p>
      </dgm:t>
    </dgm:pt>
    <dgm:pt modelId="{25CF1ABF-3488-43BC-96D7-934A81DFC684}" type="pres">
      <dgm:prSet presAssocID="{EF5E9066-3F13-4FE1-8365-2C4B3FAE1D8D}" presName="vertSpace4" presStyleLbl="node1" presStyleIdx="2" presStyleCnt="4"/>
      <dgm:spPr/>
    </dgm:pt>
    <dgm:pt modelId="{0E6E4C40-7172-4C6A-B3A2-657E797AD2F4}" type="pres">
      <dgm:prSet presAssocID="{EF5E9066-3F13-4FE1-8365-2C4B3FAE1D8D}" presName="circle4" presStyleLbl="node1" presStyleIdx="3" presStyleCnt="4"/>
      <dgm:spPr/>
    </dgm:pt>
    <dgm:pt modelId="{FFD225EA-9479-4FC7-801D-8637984CE0F5}" type="pres">
      <dgm:prSet presAssocID="{EF5E9066-3F13-4FE1-8365-2C4B3FAE1D8D}" presName="rect4" presStyleLbl="alignAcc1" presStyleIdx="3" presStyleCnt="4"/>
      <dgm:spPr/>
      <dgm:t>
        <a:bodyPr/>
        <a:lstStyle/>
        <a:p>
          <a:endParaRPr lang="ru-RU"/>
        </a:p>
      </dgm:t>
    </dgm:pt>
    <dgm:pt modelId="{3AE9B784-C99C-48AD-92DB-7D3B4BEF70C5}" type="pres">
      <dgm:prSet presAssocID="{164C9838-5AF4-48B6-9F7F-5A4A5FA38419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DE926-5F1F-4512-80FB-0DEFBFAF65FD}" type="pres">
      <dgm:prSet presAssocID="{EC7E3FA2-C631-42D9-AEB5-2C5B2D9F271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FA589-505C-4335-B4B8-053359D0B8D8}" type="pres">
      <dgm:prSet presAssocID="{3C823886-FE8C-4EF3-9D3F-1A7CA4B91195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02E3E-3978-4657-AA4D-A49BE1122818}" type="pres">
      <dgm:prSet presAssocID="{EF5E9066-3F13-4FE1-8365-2C4B3FAE1D8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ED3058-C948-4904-B5A2-6E768F7FAD87}" type="presOf" srcId="{5E63BAD1-AE83-4BF3-9B86-08C911BC8168}" destId="{E158FFD6-0B50-41EB-B654-F1E905DA2A11}" srcOrd="0" destOrd="0" presId="urn:microsoft.com/office/officeart/2005/8/layout/target3"/>
    <dgm:cxn modelId="{3B6D812F-3883-4F44-937A-C93AE38EC7DE}" type="presOf" srcId="{3C823886-FE8C-4EF3-9D3F-1A7CA4B91195}" destId="{06DFA589-505C-4335-B4B8-053359D0B8D8}" srcOrd="1" destOrd="0" presId="urn:microsoft.com/office/officeart/2005/8/layout/target3"/>
    <dgm:cxn modelId="{2C72E59A-0601-4C8F-A523-5D8D2C22343C}" type="presOf" srcId="{EF5E9066-3F13-4FE1-8365-2C4B3FAE1D8D}" destId="{FFD225EA-9479-4FC7-801D-8637984CE0F5}" srcOrd="0" destOrd="0" presId="urn:microsoft.com/office/officeart/2005/8/layout/target3"/>
    <dgm:cxn modelId="{8CF083A9-B380-42BE-BEF7-9B5A2B8D99FB}" srcId="{5E63BAD1-AE83-4BF3-9B86-08C911BC8168}" destId="{164C9838-5AF4-48B6-9F7F-5A4A5FA38419}" srcOrd="0" destOrd="0" parTransId="{FEFA5DF3-FCB8-4787-B0B0-4FAC4FBCFC42}" sibTransId="{6A0E2691-300A-4A8A-8F5A-01877CF1896A}"/>
    <dgm:cxn modelId="{84D9C807-6819-4428-824D-A2B5E663DF1A}" type="presOf" srcId="{EF5E9066-3F13-4FE1-8365-2C4B3FAE1D8D}" destId="{8B502E3E-3978-4657-AA4D-A49BE1122818}" srcOrd="1" destOrd="0" presId="urn:microsoft.com/office/officeart/2005/8/layout/target3"/>
    <dgm:cxn modelId="{36E31AB7-7AE3-40E4-AC9B-F10AB9D9F734}" srcId="{5E63BAD1-AE83-4BF3-9B86-08C911BC8168}" destId="{3C823886-FE8C-4EF3-9D3F-1A7CA4B91195}" srcOrd="2" destOrd="0" parTransId="{1563B1CD-9AE7-4A8A-A5CB-CF49CA45480D}" sibTransId="{FBBE0B60-B26A-4DAC-A104-395327C0D437}"/>
    <dgm:cxn modelId="{9E49E853-EEB1-4698-AACA-4987E37660E8}" type="presOf" srcId="{164C9838-5AF4-48B6-9F7F-5A4A5FA38419}" destId="{8080F57F-1892-4B73-9E4F-9FAC23658BC5}" srcOrd="0" destOrd="0" presId="urn:microsoft.com/office/officeart/2005/8/layout/target3"/>
    <dgm:cxn modelId="{CEF8359E-ACAE-4864-B31B-3F11C7873F2C}" type="presOf" srcId="{EC7E3FA2-C631-42D9-AEB5-2C5B2D9F2715}" destId="{709DE926-5F1F-4512-80FB-0DEFBFAF65FD}" srcOrd="1" destOrd="0" presId="urn:microsoft.com/office/officeart/2005/8/layout/target3"/>
    <dgm:cxn modelId="{72600A20-453B-4729-906E-D94A55A522FF}" type="presOf" srcId="{EC7E3FA2-C631-42D9-AEB5-2C5B2D9F2715}" destId="{898009F9-A7C5-4FA6-99CF-6478BA6271C9}" srcOrd="0" destOrd="0" presId="urn:microsoft.com/office/officeart/2005/8/layout/target3"/>
    <dgm:cxn modelId="{496D9908-7928-4B50-89F0-D93EBFDD3FC6}" srcId="{5E63BAD1-AE83-4BF3-9B86-08C911BC8168}" destId="{EC7E3FA2-C631-42D9-AEB5-2C5B2D9F2715}" srcOrd="1" destOrd="0" parTransId="{EC2E6A8F-E081-4079-B328-C6516C732239}" sibTransId="{7B417EA4-65D2-492B-847C-B609AB74944B}"/>
    <dgm:cxn modelId="{60D63EF3-D1B5-49FA-A682-914E8ECE9460}" type="presOf" srcId="{3C823886-FE8C-4EF3-9D3F-1A7CA4B91195}" destId="{630FEB50-CDA3-4796-8EEF-3A64F3FF10DD}" srcOrd="0" destOrd="0" presId="urn:microsoft.com/office/officeart/2005/8/layout/target3"/>
    <dgm:cxn modelId="{A9C981D8-2593-4975-A6EA-154D9A219628}" type="presOf" srcId="{164C9838-5AF4-48B6-9F7F-5A4A5FA38419}" destId="{3AE9B784-C99C-48AD-92DB-7D3B4BEF70C5}" srcOrd="1" destOrd="0" presId="urn:microsoft.com/office/officeart/2005/8/layout/target3"/>
    <dgm:cxn modelId="{5D36C605-63EB-47A8-807A-092B88373313}" srcId="{5E63BAD1-AE83-4BF3-9B86-08C911BC8168}" destId="{EF5E9066-3F13-4FE1-8365-2C4B3FAE1D8D}" srcOrd="3" destOrd="0" parTransId="{1675F47D-2B8C-4DDD-B119-955B0B532915}" sibTransId="{BD319A50-0B35-4439-8717-22ED960B48A4}"/>
    <dgm:cxn modelId="{7C386D30-0835-4A25-BFFF-476AD95BE108}" type="presParOf" srcId="{E158FFD6-0B50-41EB-B654-F1E905DA2A11}" destId="{9A6051EF-3123-49C7-A0A2-12CD488C2684}" srcOrd="0" destOrd="0" presId="urn:microsoft.com/office/officeart/2005/8/layout/target3"/>
    <dgm:cxn modelId="{62302FE8-13A0-443A-B8F5-14C1456A12FB}" type="presParOf" srcId="{E158FFD6-0B50-41EB-B654-F1E905DA2A11}" destId="{82F86448-8218-4A5C-8DAC-24725427500D}" srcOrd="1" destOrd="0" presId="urn:microsoft.com/office/officeart/2005/8/layout/target3"/>
    <dgm:cxn modelId="{01F968E9-BA51-42E7-AD92-475C06E171F7}" type="presParOf" srcId="{E158FFD6-0B50-41EB-B654-F1E905DA2A11}" destId="{8080F57F-1892-4B73-9E4F-9FAC23658BC5}" srcOrd="2" destOrd="0" presId="urn:microsoft.com/office/officeart/2005/8/layout/target3"/>
    <dgm:cxn modelId="{4F3DACEE-231F-46DA-B961-8CE87424F212}" type="presParOf" srcId="{E158FFD6-0B50-41EB-B654-F1E905DA2A11}" destId="{FF965DC8-7A92-4D2D-BD98-82827815F436}" srcOrd="3" destOrd="0" presId="urn:microsoft.com/office/officeart/2005/8/layout/target3"/>
    <dgm:cxn modelId="{DFE87D78-FE4E-4B92-9028-DD04830CD383}" type="presParOf" srcId="{E158FFD6-0B50-41EB-B654-F1E905DA2A11}" destId="{45C061B3-DED2-49F1-90D6-2801000DB06D}" srcOrd="4" destOrd="0" presId="urn:microsoft.com/office/officeart/2005/8/layout/target3"/>
    <dgm:cxn modelId="{DC0A368A-279B-492E-8286-539B6546CF75}" type="presParOf" srcId="{E158FFD6-0B50-41EB-B654-F1E905DA2A11}" destId="{898009F9-A7C5-4FA6-99CF-6478BA6271C9}" srcOrd="5" destOrd="0" presId="urn:microsoft.com/office/officeart/2005/8/layout/target3"/>
    <dgm:cxn modelId="{34033E1E-2D3D-484C-B9B2-BF5206F9BDA7}" type="presParOf" srcId="{E158FFD6-0B50-41EB-B654-F1E905DA2A11}" destId="{3151AE7C-ECEF-4A85-A472-26870A51159A}" srcOrd="6" destOrd="0" presId="urn:microsoft.com/office/officeart/2005/8/layout/target3"/>
    <dgm:cxn modelId="{9EFA06BC-7E2D-4058-B5C7-44233579FBC5}" type="presParOf" srcId="{E158FFD6-0B50-41EB-B654-F1E905DA2A11}" destId="{3FCEF56E-C283-4555-86DA-987B070639D6}" srcOrd="7" destOrd="0" presId="urn:microsoft.com/office/officeart/2005/8/layout/target3"/>
    <dgm:cxn modelId="{D6D32142-9FB0-4485-8B52-858350D06001}" type="presParOf" srcId="{E158FFD6-0B50-41EB-B654-F1E905DA2A11}" destId="{630FEB50-CDA3-4796-8EEF-3A64F3FF10DD}" srcOrd="8" destOrd="0" presId="urn:microsoft.com/office/officeart/2005/8/layout/target3"/>
    <dgm:cxn modelId="{B298AD9F-34E9-48DF-94FB-A1A70D7B5B6E}" type="presParOf" srcId="{E158FFD6-0B50-41EB-B654-F1E905DA2A11}" destId="{25CF1ABF-3488-43BC-96D7-934A81DFC684}" srcOrd="9" destOrd="0" presId="urn:microsoft.com/office/officeart/2005/8/layout/target3"/>
    <dgm:cxn modelId="{1BB1FD74-27AD-4C46-A99C-850E10BE15F6}" type="presParOf" srcId="{E158FFD6-0B50-41EB-B654-F1E905DA2A11}" destId="{0E6E4C40-7172-4C6A-B3A2-657E797AD2F4}" srcOrd="10" destOrd="0" presId="urn:microsoft.com/office/officeart/2005/8/layout/target3"/>
    <dgm:cxn modelId="{39F584AD-5CB5-4A6E-95B8-10125E85FBC7}" type="presParOf" srcId="{E158FFD6-0B50-41EB-B654-F1E905DA2A11}" destId="{FFD225EA-9479-4FC7-801D-8637984CE0F5}" srcOrd="11" destOrd="0" presId="urn:microsoft.com/office/officeart/2005/8/layout/target3"/>
    <dgm:cxn modelId="{6EFFDAF3-515F-4952-88E7-15412CA1DBBF}" type="presParOf" srcId="{E158FFD6-0B50-41EB-B654-F1E905DA2A11}" destId="{3AE9B784-C99C-48AD-92DB-7D3B4BEF70C5}" srcOrd="12" destOrd="0" presId="urn:microsoft.com/office/officeart/2005/8/layout/target3"/>
    <dgm:cxn modelId="{7450A0C8-7F89-48CB-A0C1-2E320F27BE33}" type="presParOf" srcId="{E158FFD6-0B50-41EB-B654-F1E905DA2A11}" destId="{709DE926-5F1F-4512-80FB-0DEFBFAF65FD}" srcOrd="13" destOrd="0" presId="urn:microsoft.com/office/officeart/2005/8/layout/target3"/>
    <dgm:cxn modelId="{4C5C18A4-51E9-4791-B479-CBC8791A956A}" type="presParOf" srcId="{E158FFD6-0B50-41EB-B654-F1E905DA2A11}" destId="{06DFA589-505C-4335-B4B8-053359D0B8D8}" srcOrd="14" destOrd="0" presId="urn:microsoft.com/office/officeart/2005/8/layout/target3"/>
    <dgm:cxn modelId="{152575F8-4746-4737-BCC6-B77475423472}" type="presParOf" srcId="{E158FFD6-0B50-41EB-B654-F1E905DA2A11}" destId="{8B502E3E-3978-4657-AA4D-A49BE1122818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051EF-3123-49C7-A0A2-12CD488C2684}">
      <dsp:nvSpPr>
        <dsp:cNvPr id="0" name=""/>
        <dsp:cNvSpPr/>
      </dsp:nvSpPr>
      <dsp:spPr>
        <a:xfrm>
          <a:off x="0" y="0"/>
          <a:ext cx="3857652" cy="385765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0F57F-1892-4B73-9E4F-9FAC23658BC5}">
      <dsp:nvSpPr>
        <dsp:cNvPr id="0" name=""/>
        <dsp:cNvSpPr/>
      </dsp:nvSpPr>
      <dsp:spPr>
        <a:xfrm>
          <a:off x="1928826" y="0"/>
          <a:ext cx="5667388" cy="38576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1. История первых русских карикатур и           сатирических иллюстраций</a:t>
          </a:r>
          <a:endParaRPr lang="ru-RU" sz="2800" kern="1200" dirty="0">
            <a:solidFill>
              <a:schemeClr val="accent2">
                <a:lumMod val="50000"/>
              </a:schemeClr>
            </a:solidFill>
            <a:latin typeface="Monotype Corsiva" pitchFamily="66" charset="0"/>
          </a:endParaRPr>
        </a:p>
      </dsp:txBody>
      <dsp:txXfrm>
        <a:off x="1928826" y="0"/>
        <a:ext cx="5667388" cy="819751"/>
      </dsp:txXfrm>
    </dsp:sp>
    <dsp:sp modelId="{45C061B3-DED2-49F1-90D6-2801000DB06D}">
      <dsp:nvSpPr>
        <dsp:cNvPr id="0" name=""/>
        <dsp:cNvSpPr/>
      </dsp:nvSpPr>
      <dsp:spPr>
        <a:xfrm>
          <a:off x="506316" y="819751"/>
          <a:ext cx="2845018" cy="284501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009F9-A7C5-4FA6-99CF-6478BA6271C9}">
      <dsp:nvSpPr>
        <dsp:cNvPr id="0" name=""/>
        <dsp:cNvSpPr/>
      </dsp:nvSpPr>
      <dsp:spPr>
        <a:xfrm>
          <a:off x="1928826" y="819751"/>
          <a:ext cx="5667388" cy="2845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2. Карикатуры в Отечественной войне                                            1812 г.</a:t>
          </a:r>
          <a:endParaRPr lang="ru-RU" sz="2800" kern="1200" dirty="0">
            <a:solidFill>
              <a:schemeClr val="accent2">
                <a:lumMod val="50000"/>
              </a:schemeClr>
            </a:solidFill>
            <a:latin typeface="Monotype Corsiva" pitchFamily="66" charset="0"/>
          </a:endParaRPr>
        </a:p>
      </dsp:txBody>
      <dsp:txXfrm>
        <a:off x="1928826" y="819751"/>
        <a:ext cx="5667388" cy="819751"/>
      </dsp:txXfrm>
    </dsp:sp>
    <dsp:sp modelId="{3FCEF56E-C283-4555-86DA-987B070639D6}">
      <dsp:nvSpPr>
        <dsp:cNvPr id="0" name=""/>
        <dsp:cNvSpPr/>
      </dsp:nvSpPr>
      <dsp:spPr>
        <a:xfrm>
          <a:off x="1012633" y="1639502"/>
          <a:ext cx="1832384" cy="183238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FEB50-CDA3-4796-8EEF-3A64F3FF10DD}">
      <dsp:nvSpPr>
        <dsp:cNvPr id="0" name=""/>
        <dsp:cNvSpPr/>
      </dsp:nvSpPr>
      <dsp:spPr>
        <a:xfrm>
          <a:off x="1928826" y="1639502"/>
          <a:ext cx="5667388" cy="18323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3.  Скульптор и график  И.И.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Теребенёв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Monotype Corsiva" pitchFamily="66" charset="0"/>
          </a:endParaRPr>
        </a:p>
      </dsp:txBody>
      <dsp:txXfrm>
        <a:off x="1928826" y="1639502"/>
        <a:ext cx="5667388" cy="819751"/>
      </dsp:txXfrm>
    </dsp:sp>
    <dsp:sp modelId="{0E6E4C40-7172-4C6A-B3A2-657E797AD2F4}">
      <dsp:nvSpPr>
        <dsp:cNvPr id="0" name=""/>
        <dsp:cNvSpPr/>
      </dsp:nvSpPr>
      <dsp:spPr>
        <a:xfrm>
          <a:off x="1518950" y="2459253"/>
          <a:ext cx="819751" cy="81975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225EA-9479-4FC7-801D-8637984CE0F5}">
      <dsp:nvSpPr>
        <dsp:cNvPr id="0" name=""/>
        <dsp:cNvSpPr/>
      </dsp:nvSpPr>
      <dsp:spPr>
        <a:xfrm>
          <a:off x="1928826" y="2459253"/>
          <a:ext cx="5667388" cy="8197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4. </a:t>
          </a:r>
          <a:r>
            <a:rPr lang="ru-RU" sz="2800" b="1" kern="1200" dirty="0" err="1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Теребенёвская</a:t>
          </a: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rPr>
            <a:t> азбука</a:t>
          </a:r>
          <a:endParaRPr lang="ru-RU" sz="2800" b="0" kern="1200" dirty="0">
            <a:solidFill>
              <a:schemeClr val="accent2">
                <a:lumMod val="50000"/>
              </a:schemeClr>
            </a:solidFill>
            <a:latin typeface="Monotype Corsiva" pitchFamily="66" charset="0"/>
          </a:endParaRPr>
        </a:p>
      </dsp:txBody>
      <dsp:txXfrm>
        <a:off x="1928826" y="2459253"/>
        <a:ext cx="5667388" cy="819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590BFB-78FE-4381-BB53-D7BD30C76B5D}" type="datetimeFigureOut">
              <a:rPr lang="ru-RU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FC68306-22EF-44F8-A9F4-564C09759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841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848BE0-983F-495A-8113-F6FE6073BA2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59017FAF-EAC8-44B1-9A99-B4E8CC4D015E}" type="datetime1">
              <a:rPr lang="ru-RU" smtClean="0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Чичин Саша, ГБОУ ЦО № 1130. "Русская карикатура времен Отечественной войны 1812 года".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5D0A0E-FCFD-42A3-976E-34FFFD7586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E8F1A-EBA2-47A7-9041-9559DE100DDC}" type="datetime1">
              <a:rPr lang="ru-RU" smtClean="0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Чичин Саша, ГБОУ ЦО № 1130. "Русская карикатура времен Отечественной войны 1812 года".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A50BB1-A617-49BB-9C36-7424459F9F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45CB1-4A03-4E1F-A6D2-904E48C65F05}" type="datetime1">
              <a:rPr lang="ru-RU" smtClean="0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Чичин Саша, ГБОУ ЦО № 1130. "Русская карикатура времен Отечественной войны 1812 года".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AA991-AC95-471F-ACD2-A97AC7757B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FC86D-DDE6-4302-8A55-968062188279}" type="datetime1">
              <a:rPr lang="ru-RU" smtClean="0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Чичин Саша, ГБОУ ЦО № 1130. "Русская карикатура времен Отечественной войны 1812 года".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8F87E-B010-433B-9BE7-95F9B51F9C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8ED18C-E84B-4497-AAAD-6AF3668E582B}" type="datetime1">
              <a:rPr lang="ru-RU" smtClean="0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Чичин Саша, ГБОУ ЦО № 1130. "Русская карикатура времен Отечественной войны 1812 года".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8A60B9-9BA6-4216-8591-4248CD6D25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25395-ACFA-46CD-8C91-4FA16A7A887E}" type="datetime1">
              <a:rPr lang="ru-RU" smtClean="0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Чичин Саша, ГБОУ ЦО № 1130. "Русская карикатура времен Отечественной войны 1812 года".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0D4D9-BB8D-4DB1-ACFA-EB2517775F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55A7377-176A-459B-975D-662CAEC469E0}" type="datetime1">
              <a:rPr lang="ru-RU" smtClean="0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95807873-A368-4E10-B2F4-1AC3769264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ru-RU" smtClean="0"/>
              <a:t>Чичин Саша, ГБОУ ЦО № 1130. "Русская карикатура времен Отечественной войны 1812 года".</a:t>
            </a:r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FBFB659B-DE90-4D6D-9D72-A94015241590}" type="datetime1">
              <a:rPr lang="ru-RU" smtClean="0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r>
              <a:rPr lang="ru-RU" smtClean="0"/>
              <a:t>Чичин Саша, ГБОУ ЦО № 1130. "Русская карикатура времен Отечественной войны 1812 года".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4D7C920C-DBFB-4844-866B-093648F814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B78934-F9F8-4406-880A-161D42006F08}" type="datetime1">
              <a:rPr lang="ru-RU" smtClean="0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Чичин Саша, ГБОУ ЦО № 1130. "Русская карикатура времен Отечественной войны 1812 года".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36625-8AAB-40E8-84CA-017ACFCB92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79F0E-1DA8-4DE5-B391-DC5670BF31EB}" type="datetime1">
              <a:rPr lang="ru-RU" smtClean="0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Чичин Саша, ГБОУ ЦО № 1130. "Русская карикатура времен Отечественной войны 1812 года".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7EDC3-F558-43F5-8872-8F08DF3C31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54E13-FA24-46BD-99EA-9718A73BBA52}" type="datetime1">
              <a:rPr lang="ru-RU" smtClean="0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Чичин Саша, ГБОУ ЦО № 1130. "Русская карикатура времен Отечественной войны 1812 года".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1A31A-1D43-49F5-9D2E-E46D6E94DA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76CC07B-20C3-44A4-ACC2-70D9AFF8CE28}" type="datetime1">
              <a:rPr lang="ru-RU" smtClean="0"/>
              <a:pPr>
                <a:defRPr/>
              </a:pPr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ru-RU" smtClean="0"/>
              <a:t>Чичин Саша, ГБОУ ЦО № 1130. "Русская карикатура времен Отечественной войны 1812 года".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1A0D53-C3B2-4A46-82C6-3EED251DA8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cover dir="l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4427538" y="3200400"/>
            <a:ext cx="2376487" cy="444500"/>
          </a:xfrm>
        </p:spPr>
        <p:txBody>
          <a:bodyPr/>
          <a:lstStyle/>
          <a:p>
            <a:endParaRPr lang="ru-RU" sz="800" smtClean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929067"/>
            <a:ext cx="8366125" cy="71437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latin typeface="Monotype Corsiva" pitchFamily="66" charset="0"/>
              </a:rPr>
              <a:t>Война 1812 года в карикатуре</a:t>
            </a:r>
            <a:endParaRPr lang="ru-RU" sz="4400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5492744" cy="333958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4572008"/>
            <a:ext cx="8643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006666"/>
                </a:solidFill>
                <a:latin typeface="Monotype Corsiva" pitchFamily="66" charset="0"/>
              </a:rPr>
              <a:t>Автор:</a:t>
            </a:r>
            <a:endParaRPr lang="ru-RU" sz="2400" b="1" dirty="0">
              <a:ln w="11430"/>
              <a:solidFill>
                <a:srgbClr val="006666"/>
              </a:solidFill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solidFill>
                  <a:srgbClr val="006666"/>
                </a:solidFill>
                <a:latin typeface="Monotype Corsiva" pitchFamily="66" charset="0"/>
              </a:rPr>
              <a:t>Шахова </a:t>
            </a:r>
            <a:r>
              <a:rPr lang="ru-RU" sz="2400" b="1" dirty="0">
                <a:ln w="11430"/>
                <a:solidFill>
                  <a:srgbClr val="006666"/>
                </a:solidFill>
                <a:latin typeface="Monotype Corsiva" pitchFamily="66" charset="0"/>
              </a:rPr>
              <a:t>Надежда Викторовна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006666"/>
                </a:solidFill>
                <a:latin typeface="Monotype Corsiva" pitchFamily="66" charset="0"/>
              </a:rPr>
              <a:t>Учитель </a:t>
            </a:r>
            <a:r>
              <a:rPr lang="ru-RU" sz="2400" b="1" dirty="0" smtClean="0">
                <a:ln w="11430"/>
                <a:solidFill>
                  <a:srgbClr val="006666"/>
                </a:solidFill>
                <a:latin typeface="Monotype Corsiva" pitchFamily="66" charset="0"/>
              </a:rPr>
              <a:t>истории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11430"/>
                <a:solidFill>
                  <a:srgbClr val="002060"/>
                </a:solidFill>
                <a:latin typeface="Monotype Corsiva" pitchFamily="66" charset="0"/>
              </a:rPr>
              <a:t>Большеникольское 2014 г.</a:t>
            </a:r>
            <a:endParaRPr lang="ru-RU" sz="2000" b="1" dirty="0">
              <a:ln w="11430"/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643182"/>
            <a:ext cx="2786082" cy="1138243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1600" dirty="0" smtClean="0">
                <a:latin typeface="Monotype Corsiva" pitchFamily="66" charset="0"/>
              </a:rPr>
              <a:t>И.И. </a:t>
            </a:r>
            <a:r>
              <a:rPr lang="ru-RU" sz="1600" dirty="0" err="1" smtClean="0">
                <a:latin typeface="Monotype Corsiva" pitchFamily="66" charset="0"/>
              </a:rPr>
              <a:t>Теребенёв</a:t>
            </a: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карикатура «Пляска русская»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 XIX век 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endParaRPr lang="ru-RU" sz="1600" i="1" spc="1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929198"/>
            <a:ext cx="8501122" cy="1452552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изображением: </a:t>
            </a:r>
          </a:p>
          <a:p>
            <a:pPr algn="ctr"/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удалось </a:t>
            </a:r>
            <a:r>
              <a:rPr lang="ru-RU" sz="16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тебѣ насъ</a:t>
            </a: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переладить на свою погудку: </a:t>
            </a:r>
          </a:p>
          <a:p>
            <a:pPr algn="ctr"/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Попляши же </a:t>
            </a:r>
            <a:r>
              <a:rPr lang="ru-RU" sz="16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босурманъ</a:t>
            </a: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подъ</a:t>
            </a: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нашу дудку!  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Карикатура на провал захватнических планов Наполеона</a:t>
            </a:r>
            <a:b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ОРГАНИЗАТОР\Pictures\picture120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5810267" cy="4357718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9" y="2951163"/>
            <a:ext cx="2428891" cy="76517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1800" dirty="0" err="1" smtClean="0">
                <a:latin typeface="Monotype Corsiva" pitchFamily="66" charset="0"/>
              </a:rPr>
              <a:t>И.И.Теребенёв</a:t>
            </a:r>
            <a:r>
              <a:rPr lang="ru-RU" sz="1800" dirty="0" smtClean="0">
                <a:latin typeface="Monotype Corsiva" pitchFamily="66" charset="0"/>
              </a:rPr>
              <a:t/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>Карикатура</a:t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> «Угощение Наполеона в России»</a:t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> XIX век 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i="1" spc="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7" y="4365625"/>
            <a:ext cx="5429289" cy="2016125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изображением: </a:t>
            </a:r>
          </a:p>
          <a:p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«Свое добро тебе приелось!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Гостинцев русских захотелось?!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Вот сласти русские, поешь - не подавись!</a:t>
            </a:r>
            <a:b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Вот с перцем </a:t>
            </a:r>
            <a:r>
              <a:rPr lang="ru-RU" sz="1600" i="1" dirty="0" err="1" smtClean="0">
                <a:solidFill>
                  <a:schemeClr val="bg2">
                    <a:lumMod val="10000"/>
                  </a:schemeClr>
                </a:solidFill>
              </a:rPr>
              <a:t>сбитенек</a:t>
            </a: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, попей - не обожгись!»</a:t>
            </a:r>
          </a:p>
        </p:txBody>
      </p:sp>
      <p:pic>
        <p:nvPicPr>
          <p:cNvPr id="7" name="Рисунок 6" descr="C:\Users\ОРГАНИЗАТОР\Pictures\c886fce42db22e42ff4e191666731b8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9"/>
            <a:ext cx="5938855" cy="4429156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060700"/>
            <a:ext cx="2571768" cy="360363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1800" dirty="0" err="1" smtClean="0">
                <a:latin typeface="Monotype Corsiva" pitchFamily="66" charset="0"/>
              </a:rPr>
              <a:t>И.И.Теребенёв</a:t>
            </a:r>
            <a:r>
              <a:rPr lang="ru-RU" sz="1800" dirty="0" smtClean="0">
                <a:latin typeface="Monotype Corsiva" pitchFamily="66" charset="0"/>
              </a:rPr>
              <a:t/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>Карикатура</a:t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> «Нос, привезенный Наполеоном с собой из России в Париж»</a:t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> XIX век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200" i="1" spc="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572008"/>
            <a:ext cx="8643998" cy="200026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изображением: </a:t>
            </a:r>
          </a:p>
          <a:p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Наполеон: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 Вот какой нос приставили мне русские! Не знаю, как мне с ним показаться парижской публике! Нет ли средств укоротить его?</a:t>
            </a:r>
            <a:b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1-й доктор: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 Надобно его отрезать.</a:t>
            </a:r>
            <a:b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2-й доктор: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 В таком случае я не отвечаю за жизнь Его Величества.</a:t>
            </a:r>
            <a:b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i="1" dirty="0" err="1" smtClean="0">
                <a:solidFill>
                  <a:schemeClr val="bg2">
                    <a:lumMod val="10000"/>
                  </a:schemeClr>
                </a:solidFill>
              </a:rPr>
              <a:t>Бертье</a:t>
            </a: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 Не зачем его укорачивать; показывайтесь с ним смело парижанам. Мы напишем, что он у Вас вырос от ранних морозов и гололедицы.          </a:t>
            </a: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Рисунок 5" descr="C:\Users\ОРГАНИЗАТОР\Pictures\book5131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67"/>
            <a:ext cx="5895358" cy="4071965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3" y="2071679"/>
            <a:ext cx="2714643" cy="164466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1600" dirty="0" err="1" smtClean="0">
                <a:latin typeface="Monotype Corsiva" pitchFamily="66" charset="0"/>
              </a:rPr>
              <a:t>И.И.Теребенёв</a:t>
            </a:r>
            <a:r>
              <a:rPr lang="ru-RU" sz="1600" dirty="0" smtClean="0">
                <a:latin typeface="Monotype Corsiva" pitchFamily="66" charset="0"/>
              </a:rPr>
              <a:t> 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Гравюра «</a:t>
            </a:r>
            <a:r>
              <a:rPr lang="ru-RU" sz="1600" dirty="0" err="1" smtClean="0">
                <a:latin typeface="Monotype Corsiva" pitchFamily="66" charset="0"/>
              </a:rPr>
              <a:t>Руской</a:t>
            </a:r>
            <a:r>
              <a:rPr lang="ru-RU" sz="1600" dirty="0" smtClean="0">
                <a:latin typeface="Monotype Corsiva" pitchFamily="66" charset="0"/>
              </a:rPr>
              <a:t> Геркулес из города Сычевки»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 XIX век </a:t>
            </a:r>
            <a:br>
              <a:rPr lang="ru-RU" sz="1600" dirty="0" smtClean="0">
                <a:latin typeface="Monotype Corsiva" pitchFamily="66" charset="0"/>
              </a:rPr>
            </a:br>
            <a:endParaRPr lang="ru-RU" sz="1600" i="1" spc="1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74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357693"/>
            <a:ext cx="8501122" cy="2162169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подобных карикатур — прославление подвигов казаков и крестьян, воевавших с французами.       </a:t>
            </a:r>
            <a:r>
              <a:rPr lang="ru-RU" sz="16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ОРГАНИЗАТОР\Pictures\vereshagin019.gif"/>
          <p:cNvPicPr/>
          <p:nvPr/>
        </p:nvPicPr>
        <p:blipFill>
          <a:blip r:embed="rId2"/>
          <a:srcRect b="5159"/>
          <a:stretch>
            <a:fillRect/>
          </a:stretch>
        </p:blipFill>
        <p:spPr bwMode="auto">
          <a:xfrm>
            <a:off x="3000364" y="357166"/>
            <a:ext cx="5919805" cy="3786214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232885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err="1" smtClean="0">
                <a:latin typeface="Monotype Corsiva" pitchFamily="66" charset="0"/>
              </a:rPr>
              <a:t>И.И.Теребенёв</a:t>
            </a:r>
            <a:r>
              <a:rPr lang="ru-RU" sz="1800" dirty="0" smtClean="0">
                <a:latin typeface="Monotype Corsiva" pitchFamily="66" charset="0"/>
              </a:rPr>
              <a:t> </a:t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>Гравюра «Русской Сцевола»</a:t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> XIX век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643446"/>
            <a:ext cx="8329642" cy="17145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Отечественной войны Россия узнала о подвиге русского крестьянина. Он попал в плен к французам. Враги выжгли на его руке клеймо - знак верности Наполеону. Но крестьянин схватил топор и на глазах у испуганных французов отсек себе руку с выжженным на ней позорным знаком. Крестьянина стали называть "Русским Сцеволой".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РГАНИЗАТОР\Pictures\5Terebn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5029" y="285728"/>
            <a:ext cx="6093241" cy="414340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0427" y="214290"/>
            <a:ext cx="5867653" cy="421484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325" y="2951163"/>
            <a:ext cx="2233601" cy="5492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i="1" spc="100" dirty="0" smtClean="0">
                <a:latin typeface="Monotype Corsiva" pitchFamily="66" charset="0"/>
              </a:rPr>
              <a:t>Обложка Азбуки</a:t>
            </a:r>
            <a:endParaRPr lang="ru-RU" sz="1600" i="1" spc="100" dirty="0">
              <a:latin typeface="Monotype Corsiva" pitchFamily="66" charset="0"/>
            </a:endParaRPr>
          </a:p>
        </p:txBody>
      </p:sp>
      <p:sp>
        <p:nvSpPr>
          <p:cNvPr id="1843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576763"/>
            <a:ext cx="8643998" cy="2017712"/>
          </a:xfrm>
        </p:spPr>
        <p:txBody>
          <a:bodyPr/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И. И.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Теребенев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завоевал народную славу изданием азбуки, которая называлась «Подарок детям в память о событиях 1812 года». Карикатуры были вырезаны на металле, отпечатаны на листах размером 14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х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21 см и раскрашены от руки акварельными красками. Такие карточки должны были показать детям картины  только что прошедшей войны. 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1" y="2643183"/>
            <a:ext cx="2643205" cy="857255"/>
          </a:xfrm>
        </p:spPr>
        <p:txBody>
          <a:bodyPr rtlCol="0">
            <a:noAutofit/>
          </a:bodyPr>
          <a:lstStyle/>
          <a:p>
            <a:pPr algn="ctr"/>
            <a:r>
              <a:rPr lang="ru-RU" sz="1600" dirty="0" err="1" smtClean="0">
                <a:latin typeface="Monotype Corsiva" pitchFamily="66" charset="0"/>
              </a:rPr>
              <a:t>Теребенёвская</a:t>
            </a:r>
            <a:r>
              <a:rPr lang="ru-RU" sz="1600" dirty="0" smtClean="0">
                <a:latin typeface="Monotype Corsiva" pitchFamily="66" charset="0"/>
              </a:rPr>
              <a:t> «Азбука»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Буква «А»</a:t>
            </a:r>
            <a:br>
              <a:rPr lang="ru-RU" sz="1600" dirty="0" smtClean="0">
                <a:latin typeface="Monotype Corsiva" pitchFamily="66" charset="0"/>
              </a:rPr>
            </a:br>
            <a:endParaRPr lang="ru-RU" sz="1600" i="1" spc="1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643446"/>
            <a:ext cx="8534431" cy="1876417"/>
          </a:xfrm>
        </p:spPr>
        <p:txBody>
          <a:bodyPr/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Азбуке были приведены многие примеры героизма русских людей. На карточке с буквой «А»  был рассказ о старике, притворившемся глухим, чтобы не выдать французам  своих односельчан, укрывшихся от врагов в лесу.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изображением: </a:t>
            </a:r>
          </a:p>
          <a:p>
            <a:pPr algn="ctr"/>
            <a:r>
              <a:rPr lang="en-US" sz="1600" i="1" spc="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i="1" spc="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Ась?..Право глух, </a:t>
            </a:r>
            <a:r>
              <a:rPr lang="ru-RU" sz="1600" i="1" spc="1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мусье</a:t>
            </a:r>
            <a:r>
              <a:rPr lang="ru-RU" sz="1600" i="1" spc="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мучить старика; </a:t>
            </a:r>
          </a:p>
          <a:p>
            <a:pPr algn="ctr"/>
            <a:r>
              <a:rPr lang="ru-RU" sz="1600" i="1" spc="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 надобно чего, спросите </a:t>
            </a:r>
            <a:r>
              <a:rPr lang="ru-RU" sz="1600" i="1" spc="1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козака</a:t>
            </a:r>
            <a:r>
              <a:rPr lang="ru-RU" sz="1600" i="1" spc="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i="1" spc="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5321" y="285728"/>
            <a:ext cx="5992759" cy="4214842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14290"/>
            <a:ext cx="5897992" cy="428628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3" y="2571745"/>
            <a:ext cx="2643206" cy="857255"/>
          </a:xfrm>
        </p:spPr>
        <p:txBody>
          <a:bodyPr rtlCol="0">
            <a:noAutofit/>
          </a:bodyPr>
          <a:lstStyle/>
          <a:p>
            <a:pPr algn="ctr"/>
            <a:r>
              <a:rPr lang="ru-RU" sz="1600" dirty="0" err="1" smtClean="0">
                <a:latin typeface="Monotype Corsiva" pitchFamily="66" charset="0"/>
              </a:rPr>
              <a:t>Теребенёвская</a:t>
            </a:r>
            <a:r>
              <a:rPr lang="ru-RU" sz="1600" dirty="0" smtClean="0">
                <a:latin typeface="Monotype Corsiva" pitchFamily="66" charset="0"/>
              </a:rPr>
              <a:t> «Азбука»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Буква «И-</a:t>
            </a:r>
            <a:r>
              <a:rPr lang="en-US" sz="1600" dirty="0" smtClean="0">
                <a:latin typeface="Monotype Corsiva" pitchFamily="66" charset="0"/>
              </a:rPr>
              <a:t>I</a:t>
            </a:r>
            <a:r>
              <a:rPr lang="ru-RU" sz="1600" dirty="0" smtClean="0">
                <a:latin typeface="Monotype Corsiva" pitchFamily="66" charset="0"/>
              </a:rPr>
              <a:t>»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 </a:t>
            </a:r>
            <a:br>
              <a:rPr lang="ru-RU" sz="1600" dirty="0" smtClean="0">
                <a:latin typeface="Monotype Corsiva" pitchFamily="66" charset="0"/>
              </a:rPr>
            </a:br>
            <a:endParaRPr lang="ru-RU" sz="1600" i="1" spc="1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048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714884"/>
            <a:ext cx="8534431" cy="1860541"/>
          </a:xfrm>
        </p:spPr>
        <p:txBody>
          <a:bodyPr/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Азбуке Карточка с буквой «И-I» повествовала о старостихе Василисе (Кожиной), которая создала партизанский отряд из безоружных крестьян, рази</a:t>
            </a:r>
          </a:p>
          <a:p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вших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врага крестьянским инвентарем: косами, вилами, топорами.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изображением: </a:t>
            </a:r>
          </a:p>
          <a:p>
            <a:pPr algn="ctr"/>
            <a:r>
              <a:rPr lang="en-US" sz="1600" i="1" spc="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i="1" spc="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Ребятушки, </a:t>
            </a:r>
            <a:r>
              <a:rPr lang="ru-RU" sz="1600" i="1" spc="1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Напартов</a:t>
            </a:r>
            <a:r>
              <a:rPr lang="ru-RU" sz="1600" i="1" spc="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здесь как много. </a:t>
            </a:r>
          </a:p>
          <a:p>
            <a:pPr algn="ctr"/>
            <a:r>
              <a:rPr lang="ru-RU" sz="1600" i="1" spc="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Слышь, </a:t>
            </a:r>
            <a:r>
              <a:rPr lang="ru-RU" sz="1600" i="1" spc="1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Власьевна</a:t>
            </a:r>
            <a:r>
              <a:rPr lang="ru-RU" sz="1600" i="1" spc="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держи на привязи их строго</a:t>
            </a:r>
            <a:r>
              <a:rPr lang="en-US" sz="1600" i="1" spc="1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1685908" cy="812799"/>
          </a:xfrm>
        </p:spPr>
        <p:txBody>
          <a:bodyPr>
            <a:noAutofit/>
          </a:bodyPr>
          <a:lstStyle/>
          <a:p>
            <a:pPr algn="ctr"/>
            <a:r>
              <a:rPr lang="ru-RU" sz="1600" dirty="0" err="1" smtClean="0">
                <a:latin typeface="Monotype Corsiva" pitchFamily="66" charset="0"/>
              </a:rPr>
              <a:t>Теребенёвская</a:t>
            </a:r>
            <a:r>
              <a:rPr lang="ru-RU" sz="1600" dirty="0" smtClean="0">
                <a:latin typeface="Monotype Corsiva" pitchFamily="66" charset="0"/>
              </a:rPr>
              <a:t> «Азбука»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Буква «Ф»</a:t>
            </a:r>
            <a:endParaRPr lang="ru-RU" sz="1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000636"/>
            <a:ext cx="7686700" cy="150019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Жители,  не имея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оружия,боролись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французами разными способами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изображением: </a:t>
            </a:r>
          </a:p>
          <a:p>
            <a:pPr algn="ctr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«Французов как мышей словила в западню;</a:t>
            </a:r>
          </a:p>
          <a:p>
            <a:pPr algn="ctr"/>
            <a:r>
              <a:rPr lang="ru-RU" sz="1600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Небудь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их дух в Руси, я всех придам огню.»</a:t>
            </a:r>
            <a:endParaRPr lang="ru-RU" sz="16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ОРГАНИЗАТОР\Pictures\17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6553200" cy="4603115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9996" y="285726"/>
            <a:ext cx="6129834" cy="435771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3" y="2428869"/>
            <a:ext cx="2286015" cy="928694"/>
          </a:xfrm>
        </p:spPr>
        <p:txBody>
          <a:bodyPr rtlCol="0">
            <a:normAutofit/>
          </a:bodyPr>
          <a:lstStyle/>
          <a:p>
            <a:pPr algn="ctr"/>
            <a:r>
              <a:rPr lang="ru-RU" sz="1600" dirty="0" err="1" smtClean="0">
                <a:latin typeface="Monotype Corsiva" pitchFamily="66" charset="0"/>
              </a:rPr>
              <a:t>Теребенёвская</a:t>
            </a:r>
            <a:r>
              <a:rPr lang="ru-RU" sz="1600" dirty="0" smtClean="0">
                <a:latin typeface="Monotype Corsiva" pitchFamily="66" charset="0"/>
              </a:rPr>
              <a:t> «Азбука»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Буква «О»</a:t>
            </a:r>
            <a:br>
              <a:rPr lang="ru-RU" sz="1600" dirty="0" smtClean="0">
                <a:latin typeface="Monotype Corsiva" pitchFamily="66" charset="0"/>
              </a:rPr>
            </a:br>
            <a:endParaRPr lang="ru-RU" sz="1600" i="1" spc="1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150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786322"/>
            <a:ext cx="8786873" cy="1862128"/>
          </a:xfrm>
        </p:spPr>
        <p:txBody>
          <a:bodyPr>
            <a:normAutofit fontScale="92500"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 трогателен эпизод, запечатленный на листе с буквой «О»  Он напоминает о том, что и в жестоких испытаниях войны русские люди не забывали о доброте и человечности - возле палатки. у котла с пищей двое русских солдат кормят трёх французов. Один из них уже ест, другой тянется за куском, третий благодарно целует в плечо русского солдата. Под листом полная достоинства надпись: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изображением: </a:t>
            </a:r>
          </a:p>
          <a:p>
            <a:pPr algn="ctr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«Один лишь Росс в врагах чтит </a:t>
            </a:r>
            <a:r>
              <a:rPr lang="ru-RU" sz="1600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кристианску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кровь. </a:t>
            </a:r>
          </a:p>
          <a:p>
            <a:pPr algn="ctr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 месть его страшна, столь искренна любовь».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71480"/>
            <a:ext cx="7543800" cy="1500198"/>
          </a:xfrm>
        </p:spPr>
        <p:txBody>
          <a:bodyPr/>
          <a:lstStyle/>
          <a:p>
            <a:pPr algn="ctr"/>
            <a:r>
              <a:rPr lang="ru-RU" sz="4800" b="1" spc="50" dirty="0" smtClean="0">
                <a:ln w="11430"/>
                <a:solidFill>
                  <a:srgbClr val="29292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содержание</a:t>
            </a:r>
            <a:endParaRPr lang="ru-RU" sz="4800" dirty="0">
              <a:solidFill>
                <a:srgbClr val="292929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62000" y="2285992"/>
          <a:ext cx="7596214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1" y="2643183"/>
            <a:ext cx="1785950" cy="928693"/>
          </a:xfrm>
        </p:spPr>
        <p:txBody>
          <a:bodyPr rtlCol="0">
            <a:noAutofit/>
          </a:bodyPr>
          <a:lstStyle/>
          <a:p>
            <a:pPr algn="ctr"/>
            <a:r>
              <a:rPr lang="ru-RU" sz="1600" dirty="0" err="1" smtClean="0">
                <a:latin typeface="Monotype Corsiva" pitchFamily="66" charset="0"/>
              </a:rPr>
              <a:t>Теребенёвская</a:t>
            </a:r>
            <a:r>
              <a:rPr lang="ru-RU" sz="1600" dirty="0" smtClean="0">
                <a:latin typeface="Monotype Corsiva" pitchFamily="66" charset="0"/>
              </a:rPr>
              <a:t> «Азбука»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Буква «Л»</a:t>
            </a:r>
            <a:br>
              <a:rPr lang="ru-RU" sz="1600" dirty="0" smtClean="0">
                <a:latin typeface="Monotype Corsiva" pitchFamily="66" charset="0"/>
              </a:rPr>
            </a:br>
            <a:endParaRPr lang="ru-RU" sz="1600" i="1" spc="1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5013325"/>
            <a:ext cx="7848600" cy="15049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1600" dirty="0" smtClean="0"/>
              <a:t>в «Азбуке» прослеживается результат этой войны, поражение планов Наполеона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изображением: </a:t>
            </a:r>
          </a:p>
          <a:p>
            <a:pPr algn="ctr">
              <a:defRPr/>
            </a:pPr>
            <a:r>
              <a:rPr lang="ru-RU" sz="1600" i="1" dirty="0" smtClean="0"/>
              <a:t>Ликуй, о храбрый </a:t>
            </a:r>
            <a:r>
              <a:rPr lang="ru-RU" sz="1600" i="1" dirty="0" err="1" smtClean="0"/>
              <a:t>Галлъ</a:t>
            </a:r>
            <a:r>
              <a:rPr lang="ru-RU" sz="1600" i="1" dirty="0" smtClean="0"/>
              <a:t>! встречай </a:t>
            </a:r>
            <a:r>
              <a:rPr lang="ru-RU" sz="1600" i="1" dirty="0" err="1" smtClean="0"/>
              <a:t>насъ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съ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торжествомъ</a:t>
            </a:r>
            <a:r>
              <a:rPr lang="ru-RU" sz="1600" i="1" dirty="0" smtClean="0"/>
              <a:t>,</a:t>
            </a:r>
            <a:br>
              <a:rPr lang="ru-RU" sz="1600" i="1" dirty="0" smtClean="0"/>
            </a:br>
            <a:r>
              <a:rPr lang="ru-RU" sz="1600" i="1" dirty="0" err="1" smtClean="0"/>
              <a:t>Спустивъ</a:t>
            </a:r>
            <a:r>
              <a:rPr lang="ru-RU" sz="1600" i="1" dirty="0" smtClean="0"/>
              <a:t> все </a:t>
            </a:r>
            <a:r>
              <a:rPr lang="ru-RU" sz="1600" i="1" dirty="0" err="1" smtClean="0"/>
              <a:t>съ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рукъ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спешимъ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палочкахъ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верхомъ</a:t>
            </a:r>
            <a:r>
              <a:rPr lang="ru-RU" sz="1600" i="1" dirty="0" smtClean="0"/>
              <a:t>. 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2" name="Рисунок 11" descr="C:\Users\ОРГАНИЗАТОР\Pictures\17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6448426" cy="4572032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2114536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err="1" smtClean="0">
                <a:latin typeface="Monotype Corsiva" pitchFamily="66" charset="0"/>
              </a:rPr>
              <a:t>Теребенёвская</a:t>
            </a:r>
            <a:r>
              <a:rPr lang="ru-RU" sz="1800" dirty="0" smtClean="0">
                <a:latin typeface="Monotype Corsiva" pitchFamily="66" charset="0"/>
              </a:rPr>
              <a:t> «Азбука»</a:t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>Буква «Р»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357694"/>
            <a:ext cx="8401080" cy="2143140"/>
          </a:xfrm>
        </p:spPr>
        <p:txBody>
          <a:bodyPr>
            <a:normAutofit/>
          </a:bodyPr>
          <a:lstStyle/>
          <a:p>
            <a:pPr>
              <a:defRPr/>
            </a:pPr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изображением: </a:t>
            </a:r>
          </a:p>
          <a:p>
            <a:pPr algn="ctr"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Раздайся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разступись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Парижъ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передо мной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раке еду я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съ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бирюльками домой.</a:t>
            </a:r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5" name="Рисунок 4" descr="C:\Users\ОРГАНИЗАТОР\Pictures\p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14290"/>
            <a:ext cx="6100760" cy="4214841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ЗАКЛЮЧЕНИЕ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714348" y="2714620"/>
            <a:ext cx="7715304" cy="3429024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Отечественная война 1812 года способствовала развитию новых видов искусства, новых форм печати. Опыт прошлых эпох не был забыт в России. Политическая сатира, к которой относится жанр карикатуры, использовался для поднятия патриотизма и боевого духа в Первой мировой войне 1914 – 1918 гг. и в Великой Отечественной войне 1941 – 1945 гг., вдохновляя русских людей на подвиги.</a:t>
            </a:r>
          </a:p>
          <a:p>
            <a:pPr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 </a:t>
            </a:r>
            <a:endParaRPr lang="ru-RU" sz="2400" dirty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785926"/>
            <a:ext cx="84296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СПАСИБО</a:t>
            </a:r>
          </a:p>
          <a:p>
            <a:pPr algn="ctr"/>
            <a:r>
              <a:rPr lang="ru-RU" sz="7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7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ВНИМАНИЕ </a:t>
            </a:r>
            <a:endParaRPr lang="ru-RU" sz="7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28"/>
            <a:ext cx="5590668" cy="400052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3" y="2714620"/>
            <a:ext cx="2928957" cy="71438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spc="100" dirty="0">
                <a:latin typeface="Monotype Corsiva" pitchFamily="66" charset="0"/>
              </a:rPr>
              <a:t>Нос, привезенный Наполеоном </a:t>
            </a:r>
            <a:r>
              <a:rPr lang="ru-RU" sz="1600" spc="100" dirty="0" smtClean="0">
                <a:latin typeface="Monotype Corsiva" pitchFamily="66" charset="0"/>
              </a:rPr>
              <a:t>с </a:t>
            </a:r>
            <a:r>
              <a:rPr lang="ru-RU" sz="1600" spc="100" dirty="0">
                <a:latin typeface="Monotype Corsiva" pitchFamily="66" charset="0"/>
              </a:rPr>
              <a:t>собою из России в Париж</a:t>
            </a:r>
          </a:p>
        </p:txBody>
      </p:sp>
      <p:sp>
        <p:nvSpPr>
          <p:cNvPr id="717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389438"/>
            <a:ext cx="8056562" cy="1776412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Карикатура – это преувеличенное, сатирическое, юмористическое изображение.  Комический эффект создается за счет заострения и преувеличения наиболее характерных черт человека или события, неожиданными сравнениями. Наиболее распространенный вид карикатуры – рисунок, часто нарисованный анекдот. Рисунки могут сопровождаться подписями, почти всегда смешными. Художников, которые рисуют карикатуры, сейчас называют карикатуристами, а в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XIX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в. их называли карикатурщиками. Карикатура появилась давно и к началу XIX в. стала международным языком. 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643182"/>
            <a:ext cx="3143272" cy="857256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>Лубок</a:t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> «Как мыши кота хоронили» </a:t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dirty="0" smtClean="0">
                <a:latin typeface="Monotype Corsiva" pitchFamily="66" charset="0"/>
              </a:rPr>
              <a:t> </a:t>
            </a:r>
            <a:r>
              <a:rPr lang="en-US" sz="1800" dirty="0" smtClean="0">
                <a:latin typeface="Monotype Corsiva" pitchFamily="66" charset="0"/>
              </a:rPr>
              <a:t>XVIII </a:t>
            </a:r>
            <a:r>
              <a:rPr lang="ru-RU" sz="1800" dirty="0" smtClean="0">
                <a:latin typeface="Monotype Corsiva" pitchFamily="66" charset="0"/>
              </a:rPr>
              <a:t>в.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i="1" spc="100" dirty="0"/>
          </a:p>
        </p:txBody>
      </p:sp>
      <p:sp>
        <p:nvSpPr>
          <p:cNvPr id="819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572008"/>
            <a:ext cx="8064500" cy="1809742"/>
          </a:xfrm>
        </p:spPr>
        <p:txBody>
          <a:bodyPr/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Лубок называется "Как мыши кота хоронили" и посвящен он похоронам Петра Первого. Его автор (авторы) противники петровских реформ и, по сути, картинка выражает радость по поводу смерти царя-антихриста.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Рисунок сопровождался надписью, прозрачно намекавшей на причину смерти императора: «Кот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Котофеич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он часто пил Ерофеич, невзначай он много выпил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ерошки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и вздернул ножки».</a:t>
            </a:r>
          </a:p>
        </p:txBody>
      </p:sp>
      <p:pic>
        <p:nvPicPr>
          <p:cNvPr id="6" name="Рисунок 5" descr="C:\Users\ОРГАНИЗАТОР\Pictures\загруженное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14290"/>
            <a:ext cx="5429288" cy="428628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1" y="3046413"/>
            <a:ext cx="2786082" cy="504825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latin typeface="Monotype Corsiva" pitchFamily="66" charset="0"/>
              </a:rPr>
              <a:t>Лубок к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 «Повести о Бове – королевиче»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en-US" sz="1600" dirty="0" smtClean="0">
                <a:latin typeface="Monotype Corsiva" pitchFamily="66" charset="0"/>
              </a:rPr>
              <a:t>XVI </a:t>
            </a:r>
            <a:r>
              <a:rPr lang="ru-RU" sz="1600" dirty="0" smtClean="0">
                <a:latin typeface="Monotype Corsiva" pitchFamily="66" charset="0"/>
              </a:rPr>
              <a:t>в.</a:t>
            </a:r>
            <a:endParaRPr lang="ru-RU" sz="1600" i="1" spc="100" dirty="0">
              <a:latin typeface="Monotype Corsiva" pitchFamily="66" charset="0"/>
            </a:endParaRPr>
          </a:p>
        </p:txBody>
      </p:sp>
      <p:sp>
        <p:nvSpPr>
          <p:cNvPr id="922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5429264"/>
            <a:ext cx="7920037" cy="952486"/>
          </a:xfrm>
        </p:spPr>
        <p:txBody>
          <a:bodyPr/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Повесть является аналогом средневекового французского романа о подвигах рыцаря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Бово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д’Антона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известного так же с XVI в. в лубочных итальянских изданиях поэтических и прозаических произведений. </a:t>
            </a:r>
          </a:p>
        </p:txBody>
      </p:sp>
      <p:pic>
        <p:nvPicPr>
          <p:cNvPr id="6" name="Рисунок 5" descr="http://img15.nnm.me/5/5/5/f/6/3115b278ad8b08ab64597172a9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290"/>
            <a:ext cx="5583235" cy="4500594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325" y="2428868"/>
            <a:ext cx="3948113" cy="113983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sz="1600" dirty="0" smtClean="0">
                <a:latin typeface="Monotype Corsiva" pitchFamily="66" charset="0"/>
              </a:rPr>
              <a:t>Лубок к повести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 «Шемякин суд»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en-US" sz="1600" dirty="0" smtClean="0">
                <a:latin typeface="Monotype Corsiva" pitchFamily="66" charset="0"/>
              </a:rPr>
              <a:t>XVIII </a:t>
            </a:r>
            <a:r>
              <a:rPr lang="ru-RU" sz="1600" dirty="0" smtClean="0">
                <a:latin typeface="Monotype Corsiva" pitchFamily="66" charset="0"/>
              </a:rPr>
              <a:t>в. 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 </a:t>
            </a:r>
            <a:endParaRPr lang="ru-RU" sz="1600" i="1" spc="1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3" y="4071942"/>
            <a:ext cx="4714908" cy="221457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Шемякин суд - название старинной народной русской сатирической повести-сказки, обличавшей произвол и корыстность феодального суда.</a:t>
            </a:r>
            <a:b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Рисунок 5" descr="Шемякин суд. Страница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3929090" cy="5929354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325" y="3082925"/>
            <a:ext cx="2735263" cy="50482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1600" dirty="0" smtClean="0">
                <a:latin typeface="Monotype Corsiva" pitchFamily="66" charset="0"/>
              </a:rPr>
              <a:t>Лубок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 «Реестр о цветах и мушках»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 </a:t>
            </a:r>
            <a:r>
              <a:rPr lang="en-US" sz="1600" dirty="0" smtClean="0">
                <a:latin typeface="Monotype Corsiva" pitchFamily="66" charset="0"/>
              </a:rPr>
              <a:t>XVIII </a:t>
            </a:r>
            <a:r>
              <a:rPr lang="ru-RU" sz="1600" dirty="0" smtClean="0">
                <a:latin typeface="Monotype Corsiva" pitchFamily="66" charset="0"/>
              </a:rPr>
              <a:t>в. </a:t>
            </a:r>
            <a:br>
              <a:rPr lang="ru-RU" sz="1600" dirty="0" smtClean="0">
                <a:latin typeface="Monotype Corsiva" pitchFamily="66" charset="0"/>
              </a:rPr>
            </a:br>
            <a:endParaRPr lang="ru-RU" sz="1600" i="1" spc="1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3933825"/>
            <a:ext cx="3959225" cy="24479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Картинка, иронизировавшая по поводу модных увлечений высшего света.</a:t>
            </a:r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Рисунок 5" descr="http://profi-media.ru/images/stories/narujka/lubk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290"/>
            <a:ext cx="4014799" cy="564360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325" y="3065463"/>
            <a:ext cx="2597150" cy="50323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1600" dirty="0" smtClean="0">
                <a:latin typeface="Monotype Corsiva" pitchFamily="66" charset="0"/>
              </a:rPr>
              <a:t>Английская карикатура на Наполеона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XIX век </a:t>
            </a:r>
            <a:br>
              <a:rPr lang="ru-RU" sz="1600" dirty="0" smtClean="0">
                <a:latin typeface="Monotype Corsiva" pitchFamily="66" charset="0"/>
              </a:rPr>
            </a:br>
            <a:endParaRPr lang="ru-RU" sz="1600" i="1" spc="1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72073"/>
            <a:ext cx="8572559" cy="142876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Английские карикатуристы Д.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Гилрей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, Т.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Роулендсон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и другие создали не менее тысячи сатирических рисунков, высмеивающих Наполеона и его политику. Именно англичанам принадлежит авторство карикатурного типа Бонапарта. Невзрачная фигура с длинными руками, на тонких ногах, в огромных сапогах, увенчанная большим носом, стала узнаваемой. 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Рисунок 5" descr="napol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291"/>
            <a:ext cx="5628021" cy="4500593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325" y="2786058"/>
            <a:ext cx="7662889" cy="811217"/>
          </a:xfrm>
        </p:spPr>
        <p:txBody>
          <a:bodyPr rtlCol="0">
            <a:noAutofit/>
          </a:bodyPr>
          <a:lstStyle/>
          <a:p>
            <a:pPr algn="ctr"/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/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Сатирический листок </a:t>
            </a:r>
            <a:br>
              <a:rPr lang="ru-RU" sz="1600" dirty="0" smtClean="0">
                <a:latin typeface="Monotype Corsiva" pitchFamily="66" charset="0"/>
              </a:rPr>
            </a:br>
            <a:r>
              <a:rPr lang="ru-RU" sz="1600" dirty="0" smtClean="0">
                <a:latin typeface="Monotype Corsiva" pitchFamily="66" charset="0"/>
              </a:rPr>
              <a:t>«</a:t>
            </a:r>
            <a:r>
              <a:rPr lang="ru-RU" sz="1600" dirty="0" err="1" smtClean="0">
                <a:latin typeface="Monotype Corsiva" pitchFamily="66" charset="0"/>
              </a:rPr>
              <a:t>Руской</a:t>
            </a:r>
            <a:r>
              <a:rPr lang="ru-RU" sz="1600" dirty="0" smtClean="0">
                <a:latin typeface="Monotype Corsiva" pitchFamily="66" charset="0"/>
              </a:rPr>
              <a:t> ратник Иван Гвоздила и </a:t>
            </a:r>
            <a:r>
              <a:rPr lang="ru-RU" sz="1600" dirty="0" err="1" smtClean="0">
                <a:latin typeface="Monotype Corsiva" pitchFamily="66" charset="0"/>
              </a:rPr>
              <a:t>руской</a:t>
            </a:r>
            <a:r>
              <a:rPr lang="ru-RU" sz="1600" dirty="0" smtClean="0">
                <a:latin typeface="Monotype Corsiva" pitchFamily="66" charset="0"/>
              </a:rPr>
              <a:t> милицейской мужик Долбила»  XIX век </a:t>
            </a:r>
            <a:br>
              <a:rPr lang="ru-RU" sz="1600" dirty="0" smtClean="0">
                <a:latin typeface="Monotype Corsiva" pitchFamily="66" charset="0"/>
              </a:rPr>
            </a:br>
            <a:endParaRPr lang="ru-RU" sz="1600" i="1" spc="100" dirty="0">
              <a:solidFill>
                <a:schemeClr val="bg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122738"/>
            <a:ext cx="8715436" cy="216378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Первый сатирический листок 1812 года, работы неизвестного автора, «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Руской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ратник Иван Гвоздила и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руской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милицейской мужик Долбила» (орфография оригинала), в виде двух самостоятельных картинок, был напечатан 1 июля 1812 года по распоряжению графа Ф.В.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Ростопчина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. Надпись способствовала подъёму патриотизма в народе: «У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бусурмана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ношки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тоненки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душа </a:t>
            </a:r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</a:rPr>
              <a:t>коротенка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…».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Сатирические листы, не только раздавались в качестве агитационного материала, но и продавались как художественные произведения. Раскрашенные гравюры стоили дорого – от 1 до 3 рублей за лист в зависимости от качества раскраски (в 1812 году за 5 рублей можно было купить корову). </a:t>
            </a:r>
          </a:p>
        </p:txBody>
      </p:sp>
      <p:pic>
        <p:nvPicPr>
          <p:cNvPr id="6" name="Рисунок 5" descr="http://www.museum.ru/1812/Library/sitin/pic/book5130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874642" cy="2428892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811</TotalTime>
  <Words>847</Words>
  <Application>Microsoft Office PowerPoint</Application>
  <PresentationFormat>Экран (4:3)</PresentationFormat>
  <Paragraphs>84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Презентация PowerPoint</vt:lpstr>
      <vt:lpstr>содержание</vt:lpstr>
      <vt:lpstr>Нос, привезенный Наполеоном с собою из России в Париж</vt:lpstr>
      <vt:lpstr>    Лубок  «Как мыши кота хоронили»   XVIII в. </vt:lpstr>
      <vt:lpstr>Лубок к  «Повести о Бове – королевиче»  XVI в.</vt:lpstr>
      <vt:lpstr>Лубок к повести  «Шемякин суд»  XVIII в.   </vt:lpstr>
      <vt:lpstr>Лубок  «Реестр о цветах и мушках»  XVIII в.  </vt:lpstr>
      <vt:lpstr>Английская карикатура на Наполеона XIX век  </vt:lpstr>
      <vt:lpstr>               Сатирический листок  «Руской ратник Иван Гвоздила и руской милицейской мужик Долбила»  XIX век  </vt:lpstr>
      <vt:lpstr>И.И. Теребенёв карикатура «Пляска русская»  XIX век   </vt:lpstr>
      <vt:lpstr>И.И.Теребенёв Карикатура  «Угощение Наполеона в России»  XIX век  </vt:lpstr>
      <vt:lpstr>И.И.Теребенёв Карикатура  «Нос, привезенный Наполеоном с собой из России в Париж»  XIX век   </vt:lpstr>
      <vt:lpstr>И.И.Теребенёв  Гравюра «Руской Геркулес из города Сычевки»  XIX век  </vt:lpstr>
      <vt:lpstr>И.И.Теребенёв  Гравюра «Русской Сцевола»  XIX век  </vt:lpstr>
      <vt:lpstr>Обложка Азбуки</vt:lpstr>
      <vt:lpstr>Теребенёвская «Азбука» Буква «А» </vt:lpstr>
      <vt:lpstr>Теребенёвская «Азбука» Буква «И-I»   </vt:lpstr>
      <vt:lpstr>Теребенёвская «Азбука» Буква «Ф»</vt:lpstr>
      <vt:lpstr>Теребенёвская «Азбука» Буква «О» </vt:lpstr>
      <vt:lpstr>Теребенёвская «Азбука» Буква «Л» </vt:lpstr>
      <vt:lpstr>Теребенёвская «Азбука» Буква «Р» </vt:lpstr>
      <vt:lpstr>ЗАКЛЮЧЕНИЕ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Windows User</cp:lastModifiedBy>
  <cp:revision>52</cp:revision>
  <dcterms:created xsi:type="dcterms:W3CDTF">2012-05-03T12:17:33Z</dcterms:created>
  <dcterms:modified xsi:type="dcterms:W3CDTF">2018-06-28T06:41:42Z</dcterms:modified>
</cp:coreProperties>
</file>